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601" r:id="rId5"/>
    <p:sldId id="602" r:id="rId6"/>
    <p:sldId id="606" r:id="rId7"/>
    <p:sldId id="607" r:id="rId8"/>
    <p:sldId id="603" r:id="rId9"/>
    <p:sldId id="604" r:id="rId10"/>
    <p:sldId id="605" r:id="rId11"/>
    <p:sldId id="609" r:id="rId12"/>
    <p:sldId id="608" r:id="rId13"/>
    <p:sldId id="611" r:id="rId14"/>
    <p:sldId id="612" r:id="rId15"/>
    <p:sldId id="620" r:id="rId16"/>
    <p:sldId id="623" r:id="rId17"/>
    <p:sldId id="624" r:id="rId18"/>
    <p:sldId id="618" r:id="rId19"/>
    <p:sldId id="626" r:id="rId20"/>
    <p:sldId id="615" r:id="rId21"/>
    <p:sldId id="613" r:id="rId22"/>
    <p:sldId id="614" r:id="rId23"/>
    <p:sldId id="619" r:id="rId24"/>
    <p:sldId id="616" r:id="rId25"/>
    <p:sldId id="617" r:id="rId26"/>
    <p:sldId id="621" r:id="rId27"/>
    <p:sldId id="627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6BFD53-8CE8-9259-1944-2F65BC69471C}" name="MORELLI VALERIO" initials="MV" userId="S::S1118781@studenti.univpm.it::a2f2b3b2-1a76-4cc9-9fde-c639f9d2ad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82E"/>
    <a:srgbClr val="001E2B"/>
    <a:srgbClr val="429896"/>
    <a:srgbClr val="295F5E"/>
    <a:srgbClr val="83DFA2"/>
    <a:srgbClr val="174A60"/>
    <a:srgbClr val="4A4A4D"/>
    <a:srgbClr val="FFAA00"/>
    <a:srgbClr val="00C0B0"/>
    <a:srgbClr val="B3C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69840-85B3-4315-9D8F-3C5DA047C17F}" v="187" dt="2025-09-10T08:55:21.507"/>
    <p1510:client id="{7BD02B98-4560-BFE4-9A11-236165CE32D9}" v="34" dt="2025-09-10T09:56:19.953"/>
    <p1510:client id="{E3198618-7B26-41EE-B52D-B0226B2B9FB9}" v="371" dt="2025-09-10T10:33:59.063"/>
  </p1510:revLst>
</p1510:revInfo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0AB5D-8937-4A99-ADD1-7B5E8789B718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9A81D-BA6A-4222-B9A5-A0E7ADCB5B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5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9A81D-BA6A-4222-B9A5-A0E7ADCB5B9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361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10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39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11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5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2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5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14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15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34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16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2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17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6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18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1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19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0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20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77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21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47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33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265A-AB0E-4DCA-4027-8F21CB73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1A2556-E5A1-6FA2-3133-146022E144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C706D3E-9538-8663-D0CC-A29AAF3E39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A4AF9F-6A3E-0430-DAED-33924FF0E1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5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DD620-D5F2-3CC7-CC32-9F29323EF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09209DA-06E1-A1AA-2337-9626AF467B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24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D7D2DBC-4D91-981C-0B4B-8AE052749A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32E04E6-50EA-381A-F612-7739077BC4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4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8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4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5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6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7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8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9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CA21B2-E7DB-D495-C390-2EB7756D4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77BE61-C8B9-84CA-A54D-BD1C36D63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E63F5F-4848-1D7A-DE7E-3FAFB018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170FE7-65E4-3299-4C88-B2DAA01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BFFD23-1C27-43D5-AE8D-06A103F3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91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78920-8041-8C3A-B95E-78C6E65F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F64AA0-6C85-FA67-8519-C1A52400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CB7B2-F3C5-659B-97C7-B8F9E34B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355DB3-A853-FA93-F147-AA488375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F85D14-B46D-76EE-60A0-2E3FB8E4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20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916EEE1-3576-4740-32ED-C8B52CB49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34D7F6-B160-1038-DBA2-31E4EF501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C2C567-EF80-922F-0A80-8F4DBD60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A48DD-C4A1-83A2-E902-BB4BE16E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249D50-6DD1-FE20-67BE-0FFAD8B2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97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44924-38FE-101D-BA47-AE047064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4A1A63-FDD5-6147-5876-D4153EB6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DFDD5-0829-48B9-18C2-3BD52CE8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225AFE-09CA-7E53-9EAC-CFA66130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0AF5F0-E6FD-3F79-6702-2AA9288F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12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9757A1-314E-7ADC-EEFA-C666EF89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B7D102-5FA7-731E-6BA7-C8B59017F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F236A-3C41-7B6B-9202-217E8C3E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EF945C-B470-F115-33EE-B8ECA46A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7733E8-581E-085A-E9F1-C92EC35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3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B182A-A125-4644-E04D-A7358B51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CF9C2D-AD11-FF28-6861-D4945EF3B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1D4F19-3368-2B2B-D9D5-026223224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F6CF5-39E8-DAAF-7B14-D48AB3D6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87E82-ED95-3A04-72E1-0CE84C61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A8A841-5AAE-6356-96E4-54AA7D80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23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AA4C8-0129-FB1A-FC72-30B1E97C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8F4153-B07F-6849-94D9-042DE8B26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0ECD92D-E3D0-A1BB-46A0-EEBFBB83E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9DD7C2-3B07-74C9-39C8-93C311BCF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41E8A91-2F03-9701-F8A3-8034CD28E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8A1C06-BB04-6D58-BB0A-8C58B6FA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2ED7CD4-E42A-5D33-728A-E791CF60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EA014AE-1BF1-473A-6167-14071B0C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44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20F3E4-7453-39E8-0887-DC3111B7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1600ED9-2D34-277E-D523-C42E7630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CA3523-3AE0-254C-BD47-BA36C06B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A87DA7-CC3D-64F1-D66A-9522915D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82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9DB2187-2DF7-5B35-200B-10AC7DCD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80FD28-A419-4608-5367-5BFA4CEF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02354B-88C1-26F1-FEFA-070A066C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79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73895-11D3-31A6-9022-44DB105E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96AC91-6924-1DB7-2DEB-EED34E0A5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DDAB9A-3AF0-DF2A-443B-68914FCE2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996141-64F5-3B46-85D5-372D0722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B0A0D1-EDC2-BB9D-7DA2-D0C38DAC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D1E927-03F2-F6C5-248E-276F3F2C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49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CDFA1D-5E92-7878-4E98-24412B94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6FBB8C5-58DB-3856-90D7-62697C82E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3EBEF5-463A-074D-D7D1-CB041C48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07C708-3A0F-1C6A-706E-00A3FF06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E32F24-BB9B-21EC-856B-7AA294F4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D4A6F6-C735-FB4F-D6C5-8C5E33B0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55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8A1EF2-5C98-E590-E077-D268AE68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825CC2-10CD-AF14-97BA-E9AAD0924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6310F2-F4E5-29EF-DB57-8CE95C7B9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72107-ED1A-4142-B272-83F84DBB239C}" type="datetimeFigureOut">
              <a:rPr lang="it-IT" smtClean="0"/>
              <a:t>10/09/2025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E10B96-1D3A-6CC0-0558-43F9DFD4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A197B-CD89-DDCD-EEBB-A7A997C39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99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hyperlink" Target="https://github.com/MrPio/OmeroMuseum_MongoD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AAB38EC-B119-97B3-F930-F907ED6FA1D9}"/>
              </a:ext>
            </a:extLst>
          </p:cNvPr>
          <p:cNvSpPr/>
          <p:nvPr/>
        </p:nvSpPr>
        <p:spPr>
          <a:xfrm>
            <a:off x="-7336" y="4943525"/>
            <a:ext cx="12212663" cy="191447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C1894F-CFD2-F992-9690-A8DBA0BA7B24}"/>
              </a:ext>
            </a:extLst>
          </p:cNvPr>
          <p:cNvSpPr txBox="1">
            <a:spLocks/>
          </p:cNvSpPr>
          <p:nvPr/>
        </p:nvSpPr>
        <p:spPr>
          <a:xfrm>
            <a:off x="125250" y="4906581"/>
            <a:ext cx="8875986" cy="117558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kumimoji="0" lang="en-US" sz="28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Design and implementation of a MongoDB database for the management of the </a:t>
            </a:r>
            <a:r>
              <a:rPr lang="en-US" sz="2800">
                <a:latin typeface="Franklin Gothic Demi"/>
              </a:rPr>
              <a:t>State Omero</a:t>
            </a:r>
            <a:r>
              <a:rPr kumimoji="0" lang="en-US" sz="28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Museum</a:t>
            </a:r>
            <a:endParaRPr kumimoji="0" lang="en-US" sz="2800" b="0" i="0" u="none" strike="noStrike" kern="1200" cap="none" spc="100" normalizeH="0" baseline="0" noProof="0">
              <a:ln>
                <a:noFill/>
              </a:ln>
              <a:effectLst/>
              <a:uLnTx/>
              <a:uFillTx/>
              <a:latin typeface="Franklin Gothic Demi"/>
              <a:ea typeface="+mj-ea"/>
              <a:cs typeface="+mj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106C02-FC58-1ACA-8CD2-259E9295D3E7}"/>
              </a:ext>
            </a:extLst>
          </p:cNvPr>
          <p:cNvSpPr txBox="1"/>
          <p:nvPr/>
        </p:nvSpPr>
        <p:spPr>
          <a:xfrm>
            <a:off x="125250" y="6204801"/>
            <a:ext cx="8875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u="sng">
                <a:solidFill>
                  <a:schemeClr val="bg1"/>
                </a:solidFill>
                <a:latin typeface="Noto Sans"/>
                <a:ea typeface="Noto Sans CJK SC" pitchFamily="2"/>
                <a:cs typeface="Noto Sans Devanagari"/>
              </a:rPr>
              <a:t>New Generation Databases Examination Project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9934D1-10A2-3F98-F955-9B6555DDA1F1}"/>
              </a:ext>
            </a:extLst>
          </p:cNvPr>
          <p:cNvSpPr txBox="1"/>
          <p:nvPr/>
        </p:nvSpPr>
        <p:spPr>
          <a:xfrm>
            <a:off x="9670394" y="5363921"/>
            <a:ext cx="25216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Noto Sans"/>
                <a:ea typeface="Noto Sans CJK SC" pitchFamily="2"/>
                <a:cs typeface="Noto Sans Devanagari"/>
              </a:rPr>
              <a:t>Valerio Morelli</a:t>
            </a:r>
          </a:p>
          <a:p>
            <a:r>
              <a:rPr lang="en-US">
                <a:solidFill>
                  <a:schemeClr val="bg1"/>
                </a:solidFill>
                <a:latin typeface="Noto Sans"/>
              </a:rPr>
              <a:t>Federico </a:t>
            </a:r>
            <a:r>
              <a:rPr lang="en-US" err="1">
                <a:solidFill>
                  <a:schemeClr val="bg1"/>
                </a:solidFill>
                <a:latin typeface="Noto Sans"/>
              </a:rPr>
              <a:t>Staffolani</a:t>
            </a:r>
            <a:endParaRPr lang="en-US">
              <a:solidFill>
                <a:schemeClr val="bg1"/>
              </a:solidFill>
              <a:latin typeface="Noto Sans"/>
            </a:endParaRPr>
          </a:p>
          <a:p>
            <a:r>
              <a:rPr lang="en-US">
                <a:solidFill>
                  <a:schemeClr val="bg1"/>
                </a:solidFill>
                <a:latin typeface="Noto Sans"/>
              </a:rPr>
              <a:t>Enrico M. </a:t>
            </a:r>
            <a:r>
              <a:rPr lang="en-US" err="1">
                <a:solidFill>
                  <a:schemeClr val="bg1"/>
                </a:solidFill>
                <a:latin typeface="Noto Sans"/>
              </a:rPr>
              <a:t>Sardellini</a:t>
            </a:r>
            <a:endParaRPr lang="en-US" sz="1600" i="1">
              <a:solidFill>
                <a:schemeClr val="bg1"/>
              </a:solidFill>
              <a:latin typeface="Noto Sans"/>
            </a:endParaRPr>
          </a:p>
          <a:p>
            <a:r>
              <a:rPr lang="en-US" sz="1600" i="1" err="1">
                <a:solidFill>
                  <a:schemeClr val="bg1"/>
                </a:solidFill>
                <a:latin typeface="Noto Sans"/>
              </a:rPr>
              <a:t>a.y</a:t>
            </a:r>
            <a:r>
              <a:rPr lang="en-US" sz="1600" i="1">
                <a:solidFill>
                  <a:schemeClr val="bg1"/>
                </a:solidFill>
                <a:latin typeface="Noto Sans"/>
              </a:rPr>
              <a:t>. 2024/2025</a:t>
            </a:r>
            <a:endParaRPr lang="it-IT" sz="1600" i="1">
              <a:solidFill>
                <a:schemeClr val="bg1"/>
              </a:solidFill>
            </a:endParaRPr>
          </a:p>
        </p:txBody>
      </p:sp>
      <p:pic>
        <p:nvPicPr>
          <p:cNvPr id="13" name="Immagine 12" descr="Immagine che contiene arte, edificio, Artefatto, museo&#10;&#10;Descrizione generata automaticamente">
            <a:extLst>
              <a:ext uri="{FF2B5EF4-FFF2-40B4-BE49-F238E27FC236}">
                <a16:creationId xmlns:a16="http://schemas.microsoft.com/office/drawing/2014/main" id="{93E61EBC-068C-340F-7EA5-A4A64EE19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5"/>
            <a:ext cx="9984509" cy="4946030"/>
          </a:xfrm>
          <a:prstGeom prst="rect">
            <a:avLst/>
          </a:prstGeom>
        </p:spPr>
      </p:pic>
      <p:pic>
        <p:nvPicPr>
          <p:cNvPr id="7" name="Immagine 6" descr="Immagine che contiene statua, testo, arte, persona&#10;&#10;Descrizione generata automaticamente">
            <a:extLst>
              <a:ext uri="{FF2B5EF4-FFF2-40B4-BE49-F238E27FC236}">
                <a16:creationId xmlns:a16="http://schemas.microsoft.com/office/drawing/2014/main" id="{3519A462-F18B-04A1-6121-94FE9264E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4" t="28515" r="8569" b="34450"/>
          <a:stretch/>
        </p:blipFill>
        <p:spPr>
          <a:xfrm>
            <a:off x="9393381" y="2034548"/>
            <a:ext cx="2728228" cy="994501"/>
          </a:xfrm>
          <a:prstGeom prst="rect">
            <a:avLst/>
          </a:prstGeom>
        </p:spPr>
      </p:pic>
      <p:pic>
        <p:nvPicPr>
          <p:cNvPr id="16" name="Immagine 1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905DD97-EACE-7060-B969-E44705C97E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pic>
        <p:nvPicPr>
          <p:cNvPr id="2" name="Immagine 1" descr="Immagine che contiene gatto, mammifero, silhouette&#10;&#10;Descrizione generata automaticamente">
            <a:hlinkClick r:id="rId7"/>
            <a:extLst>
              <a:ext uri="{FF2B5EF4-FFF2-40B4-BE49-F238E27FC236}">
                <a16:creationId xmlns:a16="http://schemas.microsoft.com/office/drawing/2014/main" id="{582D7165-A955-652A-2B41-9FF305AE821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0" y="149428"/>
            <a:ext cx="716280" cy="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</a:t>
            </a:r>
            <a:r>
              <a:rPr kumimoji="0" lang="en-US" sz="5400" b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logical</a:t>
            </a:r>
            <a:r>
              <a:rPr kumimoji="0" lang="en-US" sz="5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design</a:t>
            </a:r>
            <a:endParaRPr lang="en-US" sz="5400" b="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8D64929A-3FFA-CC19-48AE-0DA8BD31C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89"/>
          <a:stretch/>
        </p:blipFill>
        <p:spPr>
          <a:xfrm>
            <a:off x="-27432" y="1309176"/>
            <a:ext cx="6096000" cy="5194073"/>
          </a:xfrm>
          <a:prstGeom prst="rect">
            <a:avLst/>
          </a:prstGeom>
        </p:spPr>
      </p:pic>
      <p:pic>
        <p:nvPicPr>
          <p:cNvPr id="6" name="Immagine 5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0B7F6F6E-0C68-6C9E-FDBB-7A07705A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4" b="-56"/>
          <a:stretch/>
        </p:blipFill>
        <p:spPr>
          <a:xfrm>
            <a:off x="6123432" y="1312884"/>
            <a:ext cx="6096000" cy="5194073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18822-F5DE-EB37-A277-8331FAC62B89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ER Diagram </a:t>
            </a:r>
            <a:r>
              <a:rPr kumimoji="0" lang="en-US" b="0" i="1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(from MySQL design)</a:t>
            </a:r>
            <a:endParaRPr lang="en-US" sz="4400" b="0" i="1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(1/5)</a:t>
            </a:r>
          </a:p>
        </p:txBody>
      </p:sp>
      <p:graphicFrame>
        <p:nvGraphicFramePr>
          <p:cNvPr id="10" name="Oggetto 9">
            <a:extLst>
              <a:ext uri="{FF2B5EF4-FFF2-40B4-BE49-F238E27FC236}">
                <a16:creationId xmlns:a16="http://schemas.microsoft.com/office/drawing/2014/main" id="{C46C15F0-98F6-FA13-174D-BC96826FF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955345"/>
              </p:ext>
            </p:extLst>
          </p:nvPr>
        </p:nvGraphicFramePr>
        <p:xfrm>
          <a:off x="11215688" y="5352019"/>
          <a:ext cx="9683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ggetto shell Packager" showAsIcon="1" r:id="rId6" imgW="441889" imgH="517956" progId="Package">
                  <p:embed/>
                </p:oleObj>
              </mc:Choice>
              <mc:Fallback>
                <p:oleObj name="Oggetto shell Packager" showAsIcon="1" r:id="rId6" imgW="441889" imgH="517956" progId="Package">
                  <p:embed/>
                  <p:pic>
                    <p:nvPicPr>
                      <p:cNvPr id="10" name="Oggetto 9">
                        <a:extLst>
                          <a:ext uri="{FF2B5EF4-FFF2-40B4-BE49-F238E27FC236}">
                            <a16:creationId xmlns:a16="http://schemas.microsoft.com/office/drawing/2014/main" id="{C46C15F0-98F6-FA13-174D-BC96826FF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15688" y="5352019"/>
                        <a:ext cx="968375" cy="1136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9B42FEAF-2925-2477-3FD5-8733DDCD2F8A}"/>
              </a:ext>
            </a:extLst>
          </p:cNvPr>
          <p:cNvSpPr/>
          <p:nvPr/>
        </p:nvSpPr>
        <p:spPr>
          <a:xfrm>
            <a:off x="2048256" y="2898647"/>
            <a:ext cx="1344168" cy="9235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rgbClr val="AF282E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5E38AEC-A722-0F23-E541-E405A66D01EA}"/>
              </a:ext>
            </a:extLst>
          </p:cNvPr>
          <p:cNvSpPr/>
          <p:nvPr/>
        </p:nvSpPr>
        <p:spPr>
          <a:xfrm>
            <a:off x="1441704" y="4975463"/>
            <a:ext cx="871728" cy="10595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rgbClr val="AF282E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4E31D3B-EDEA-D0A4-8688-B12D2C292442}"/>
              </a:ext>
            </a:extLst>
          </p:cNvPr>
          <p:cNvSpPr/>
          <p:nvPr/>
        </p:nvSpPr>
        <p:spPr>
          <a:xfrm>
            <a:off x="5212080" y="3058666"/>
            <a:ext cx="740664" cy="9235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rgbClr val="AF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5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testo, diagramma, Piano, mappa&#10;&#10;Descrizione generata automaticamente">
            <a:extLst>
              <a:ext uri="{FF2B5EF4-FFF2-40B4-BE49-F238E27FC236}">
                <a16:creationId xmlns:a16="http://schemas.microsoft.com/office/drawing/2014/main" id="{79B23B26-320E-C479-4BAE-881BA4743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4266" r="7312" b="7867"/>
          <a:stretch/>
        </p:blipFill>
        <p:spPr>
          <a:xfrm>
            <a:off x="6363148" y="-31008"/>
            <a:ext cx="5872316" cy="6519677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31141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(2/5)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25075843-7939-A9CE-E62F-162B11F0206A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5602223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Hierarchies’ removal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F4EE9B7-2E58-9375-925B-D52B29B34B57}"/>
                  </a:ext>
                </a:extLst>
              </p:cNvPr>
              <p:cNvSpPr txBox="1"/>
              <p:nvPr/>
            </p:nvSpPr>
            <p:spPr>
              <a:xfrm>
                <a:off x="493776" y="4726242"/>
                <a:ext cx="56022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NoSQL is </a:t>
                </a:r>
                <a:r>
                  <a:rPr lang="en-US" sz="2200" i="1" dirty="0" err="1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schemaless</a:t>
                </a:r>
                <a:r>
                  <a:rPr lang="en-US" sz="2200" i="1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Noto Sans"/>
                    <a:cs typeface="Noto Sans Devanaga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Flexibility</a:t>
                </a:r>
                <a:r>
                  <a:rPr lang="en-US" sz="2200" dirty="0">
                    <a:solidFill>
                      <a:schemeClr val="bg1"/>
                    </a:solidFill>
                    <a:ea typeface="Noto Sans"/>
                    <a:cs typeface="Noto Sans Devanaga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 </m:t>
                    </m:r>
                  </m:oMath>
                </a14:m>
                <a:r>
                  <a:rPr lang="en-US" sz="2200" b="1" dirty="0">
                    <a:solidFill>
                      <a:schemeClr val="bg1"/>
                    </a:solidFill>
                    <a:highlight>
                      <a:srgbClr val="AF282E"/>
                    </a:highlight>
                    <a:latin typeface="Noto Sans"/>
                    <a:ea typeface="Noto Sans"/>
                    <a:cs typeface="Noto Sans Devanagari"/>
                  </a:rPr>
                  <a:t>Unify children in the root is convenient</a:t>
                </a: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F4EE9B7-2E58-9375-925B-D52B29B34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6" y="4726242"/>
                <a:ext cx="5602224" cy="769441"/>
              </a:xfrm>
              <a:prstGeom prst="rect">
                <a:avLst/>
              </a:prstGeom>
              <a:blipFill>
                <a:blip r:embed="rId6"/>
                <a:stretch>
                  <a:fillRect l="-1415" t="-4724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29B14E-CEB1-0A77-4C90-9EEC74B48FAA}"/>
              </a:ext>
            </a:extLst>
          </p:cNvPr>
          <p:cNvSpPr/>
          <p:nvPr/>
        </p:nvSpPr>
        <p:spPr>
          <a:xfrm>
            <a:off x="8531352" y="3968496"/>
            <a:ext cx="1078992" cy="149047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C236DDE-07E6-D183-45C2-FCCC363F0736}"/>
              </a:ext>
            </a:extLst>
          </p:cNvPr>
          <p:cNvSpPr/>
          <p:nvPr/>
        </p:nvSpPr>
        <p:spPr>
          <a:xfrm>
            <a:off x="9369552" y="2734057"/>
            <a:ext cx="1575816" cy="11430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D35E0DF-95AF-D9F9-AA76-2194E8FF08DC}"/>
              </a:ext>
            </a:extLst>
          </p:cNvPr>
          <p:cNvSpPr/>
          <p:nvPr/>
        </p:nvSpPr>
        <p:spPr>
          <a:xfrm>
            <a:off x="6858000" y="2085830"/>
            <a:ext cx="1024128" cy="9591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FA45EF6-8907-B531-089E-AC64C71BDCC4}"/>
              </a:ext>
            </a:extLst>
          </p:cNvPr>
          <p:cNvSpPr/>
          <p:nvPr/>
        </p:nvSpPr>
        <p:spPr>
          <a:xfrm>
            <a:off x="6399724" y="4961119"/>
            <a:ext cx="1024128" cy="9591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2BA28-F9B8-3AFA-0EC6-D6CE077B092C}"/>
              </a:ext>
            </a:extLst>
          </p:cNvPr>
          <p:cNvSpPr/>
          <p:nvPr/>
        </p:nvSpPr>
        <p:spPr>
          <a:xfrm>
            <a:off x="9843964" y="5972532"/>
            <a:ext cx="845372" cy="47956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C74A4D4-9FD8-16DE-3E02-1C44CCB83371}"/>
              </a:ext>
            </a:extLst>
          </p:cNvPr>
          <p:cNvSpPr/>
          <p:nvPr/>
        </p:nvSpPr>
        <p:spPr>
          <a:xfrm>
            <a:off x="10717844" y="4625316"/>
            <a:ext cx="845372" cy="8336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39D1E3D-36E0-8DBD-49AA-878324FADFD4}"/>
              </a:ext>
            </a:extLst>
          </p:cNvPr>
          <p:cNvSpPr/>
          <p:nvPr/>
        </p:nvSpPr>
        <p:spPr>
          <a:xfrm>
            <a:off x="9369552" y="2176272"/>
            <a:ext cx="845372" cy="484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F4EDC61-991C-A5B0-17E7-C21328AA5EE2}"/>
              </a:ext>
            </a:extLst>
          </p:cNvPr>
          <p:cNvSpPr/>
          <p:nvPr/>
        </p:nvSpPr>
        <p:spPr>
          <a:xfrm>
            <a:off x="10445496" y="2176272"/>
            <a:ext cx="845372" cy="484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61E9689-9BB1-A5EF-E5D4-FA2FF580B00E}"/>
              </a:ext>
            </a:extLst>
          </p:cNvPr>
          <p:cNvSpPr txBox="1"/>
          <p:nvPr/>
        </p:nvSpPr>
        <p:spPr>
          <a:xfrm>
            <a:off x="493774" y="2495909"/>
            <a:ext cx="5832796" cy="169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B0F0"/>
                </a:solidFill>
                <a:latin typeface="Noto Sans"/>
                <a:ea typeface="Noto Sans"/>
                <a:cs typeface="Noto Sans Devanagari"/>
              </a:rPr>
              <a:t>Unify</a:t>
            </a:r>
            <a:r>
              <a:rPr lang="en-US" sz="2400" dirty="0">
                <a:solidFill>
                  <a:srgbClr val="00B0F0"/>
                </a:solidFill>
                <a:latin typeface="Noto Sans"/>
                <a:ea typeface="Noto Sans"/>
                <a:cs typeface="Noto Sans Devanagari"/>
              </a:rPr>
              <a:t> children in the root.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  <a:latin typeface="Noto Sans"/>
                <a:ea typeface="Noto Sans"/>
                <a:cs typeface="Noto Sans Devanagari"/>
              </a:rPr>
              <a:t>Copy</a:t>
            </a:r>
            <a:r>
              <a:rPr lang="en-US" sz="2400" dirty="0">
                <a:solidFill>
                  <a:schemeClr val="accent6"/>
                </a:solidFill>
                <a:latin typeface="Noto Sans"/>
                <a:ea typeface="Noto Sans"/>
                <a:cs typeface="Noto Sans Devanagari"/>
              </a:rPr>
              <a:t> root in children.</a:t>
            </a:r>
            <a:endParaRPr lang="en-US" sz="2400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FFC000"/>
                </a:solidFill>
                <a:latin typeface="Noto Sans"/>
                <a:ea typeface="Noto Sans"/>
                <a:cs typeface="Noto Sans Devanagari"/>
              </a:rPr>
              <a:t>Convert </a:t>
            </a:r>
            <a:r>
              <a:rPr lang="en-US" sz="2400" dirty="0">
                <a:solidFill>
                  <a:srgbClr val="FFC000"/>
                </a:solidFill>
                <a:latin typeface="Noto Sans"/>
                <a:ea typeface="Noto Sans"/>
                <a:cs typeface="Noto Sans Devanagari"/>
              </a:rPr>
              <a:t>hierarchy into relationship.</a:t>
            </a:r>
            <a:endParaRPr lang="en-US" sz="2400" dirty="0">
              <a:solidFill>
                <a:srgbClr val="FFC000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4C5983A-3376-8343-787A-978CF2DDA670}"/>
              </a:ext>
            </a:extLst>
          </p:cNvPr>
          <p:cNvSpPr txBox="1"/>
          <p:nvPr/>
        </p:nvSpPr>
        <p:spPr>
          <a:xfrm>
            <a:off x="493774" y="1099519"/>
            <a:ext cx="5602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According to the literature, there are three approaches to removing hierarchies: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55569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18822-F5DE-EB37-A277-8331FAC62B89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Horizontal Partitioning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(3/5)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BBD51E9-A614-4E56-E996-CD68716284BD}"/>
              </a:ext>
            </a:extLst>
          </p:cNvPr>
          <p:cNvSpPr txBox="1"/>
          <p:nvPr/>
        </p:nvSpPr>
        <p:spPr>
          <a:xfrm>
            <a:off x="493774" y="1099519"/>
            <a:ext cx="111556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Boundless growing entities </a:t>
            </a:r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risk dramatically increasing the size of the aggregates when embedded inside others.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A078EE-0F33-CAEF-58E6-D75E2FFC3E49}"/>
              </a:ext>
            </a:extLst>
          </p:cNvPr>
          <p:cNvSpPr txBox="1"/>
          <p:nvPr/>
        </p:nvSpPr>
        <p:spPr>
          <a:xfrm>
            <a:off x="464740" y="2102899"/>
            <a:ext cx="111556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If an item exceeds the size of a block, </a:t>
            </a:r>
            <a:r>
              <a:rPr lang="en-US" sz="2200" b="1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multiple read </a:t>
            </a:r>
            <a:r>
              <a:rPr lang="en-US" sz="2200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accesses are required.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D1A03B8-B472-5B94-9C95-FE903226222A}"/>
              </a:ext>
            </a:extLst>
          </p:cNvPr>
          <p:cNvSpPr/>
          <p:nvPr/>
        </p:nvSpPr>
        <p:spPr>
          <a:xfrm>
            <a:off x="493774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A6E16D-2CC0-5569-A041-BB6761FDF089}"/>
              </a:ext>
            </a:extLst>
          </p:cNvPr>
          <p:cNvSpPr txBox="1"/>
          <p:nvPr/>
        </p:nvSpPr>
        <p:spPr>
          <a:xfrm>
            <a:off x="493775" y="3547204"/>
            <a:ext cx="2553866" cy="47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Message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0B686B6-2B28-D581-F250-A0003159C7A0}"/>
              </a:ext>
            </a:extLst>
          </p:cNvPr>
          <p:cNvSpPr/>
          <p:nvPr/>
        </p:nvSpPr>
        <p:spPr>
          <a:xfrm>
            <a:off x="3377302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C50198-E526-F0F1-4AFB-ED3E356DFBEE}"/>
              </a:ext>
            </a:extLst>
          </p:cNvPr>
          <p:cNvSpPr txBox="1"/>
          <p:nvPr/>
        </p:nvSpPr>
        <p:spPr>
          <a:xfrm>
            <a:off x="3377301" y="3547204"/>
            <a:ext cx="2553869" cy="47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Comment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62955A6-1006-15D0-5888-7E232B7EB59E}"/>
              </a:ext>
            </a:extLst>
          </p:cNvPr>
          <p:cNvSpPr/>
          <p:nvPr/>
        </p:nvSpPr>
        <p:spPr>
          <a:xfrm>
            <a:off x="6260830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DD2B0-A00E-9FBD-1FCA-49900B5D2FC9}"/>
              </a:ext>
            </a:extLst>
          </p:cNvPr>
          <p:cNvSpPr txBox="1"/>
          <p:nvPr/>
        </p:nvSpPr>
        <p:spPr>
          <a:xfrm>
            <a:off x="6260830" y="3366994"/>
            <a:ext cx="2553868" cy="83074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Survey,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Ticket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CB0886A-DB6B-02C8-F724-79E8BFA50244}"/>
              </a:ext>
            </a:extLst>
          </p:cNvPr>
          <p:cNvSpPr/>
          <p:nvPr/>
        </p:nvSpPr>
        <p:spPr>
          <a:xfrm>
            <a:off x="9144357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A08DC50-70B6-D184-4818-D4C925BC6E29}"/>
              </a:ext>
            </a:extLst>
          </p:cNvPr>
          <p:cNvSpPr txBox="1"/>
          <p:nvPr/>
        </p:nvSpPr>
        <p:spPr>
          <a:xfrm>
            <a:off x="9144364" y="3547204"/>
            <a:ext cx="2553861" cy="47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Bid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C1DD1EF-9096-A4AC-9D7E-4EA4869B8CB4}"/>
                  </a:ext>
                </a:extLst>
              </p:cNvPr>
              <p:cNvSpPr txBox="1"/>
              <p:nvPr/>
            </p:nvSpPr>
            <p:spPr>
              <a:xfrm>
                <a:off x="493774" y="4342860"/>
                <a:ext cx="255386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Read 10 at the time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 Hybrid approach</a:t>
                </a: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C1DD1EF-9096-A4AC-9D7E-4EA4869B8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4" y="4342860"/>
                <a:ext cx="2553867" cy="1107996"/>
              </a:xfrm>
              <a:prstGeom prst="rect">
                <a:avLst/>
              </a:prstGeom>
              <a:blipFill>
                <a:blip r:embed="rId5"/>
                <a:stretch>
                  <a:fillRect l="-477" t="-3297" r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253364B-2070-CF9B-30BC-256BDF8380C2}"/>
              </a:ext>
            </a:extLst>
          </p:cNvPr>
          <p:cNvSpPr txBox="1"/>
          <p:nvPr/>
        </p:nvSpPr>
        <p:spPr>
          <a:xfrm>
            <a:off x="3377302" y="4347621"/>
            <a:ext cx="25538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Skewed.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Rating-based  partition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B41B0B8-A4C1-424B-5FB5-06377E93BC91}"/>
              </a:ext>
            </a:extLst>
          </p:cNvPr>
          <p:cNvSpPr txBox="1"/>
          <p:nvPr/>
        </p:nvSpPr>
        <p:spPr>
          <a:xfrm>
            <a:off x="6260829" y="4369986"/>
            <a:ext cx="25538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Too many op.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B+-tree on insertion 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B9423DE5-EA49-1F13-32F4-7F58294C1639}"/>
                  </a:ext>
                </a:extLst>
              </p:cNvPr>
              <p:cNvSpPr txBox="1"/>
              <p:nvPr/>
            </p:nvSpPr>
            <p:spPr>
              <a:xfrm>
                <a:off x="9144356" y="4369986"/>
                <a:ext cx="2553861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Auctions are temporary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 ignore</a:t>
                </a: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B9423DE5-EA49-1F13-32F4-7F58294C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356" y="4369986"/>
                <a:ext cx="2553861" cy="1107996"/>
              </a:xfrm>
              <a:prstGeom prst="rect">
                <a:avLst/>
              </a:prstGeom>
              <a:blipFill>
                <a:blip r:embed="rId6"/>
                <a:stretch>
                  <a:fillRect l="-1671" t="-3846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54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18822-F5DE-EB37-A277-8331FAC62B89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Used Design Patterns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(4/5)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C1C55B-AA0C-07C8-3CBE-628796E1CB45}"/>
              </a:ext>
            </a:extLst>
          </p:cNvPr>
          <p:cNvSpPr/>
          <p:nvPr/>
        </p:nvSpPr>
        <p:spPr>
          <a:xfrm>
            <a:off x="327802" y="2008339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E367D4-0AF8-0FC9-6016-A500112243DD}"/>
              </a:ext>
            </a:extLst>
          </p:cNvPr>
          <p:cNvSpPr txBox="1"/>
          <p:nvPr/>
        </p:nvSpPr>
        <p:spPr>
          <a:xfrm>
            <a:off x="327802" y="2264546"/>
            <a:ext cx="5451896" cy="829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it-IT" altLang="it-IT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Ticket</a:t>
            </a:r>
            <a:r>
              <a:rPr lang="en-US" altLang="it-IT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’s,</a:t>
            </a:r>
            <a:r>
              <a:rPr lang="en-US" altLang="it-IT" sz="24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Chat’s and Trade’s count</a:t>
            </a:r>
          </a:p>
          <a:p>
            <a:pPr algn="ctr"/>
            <a:r>
              <a:rPr lang="it-IT" sz="200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estimated_document_count</a:t>
            </a:r>
            <a:r>
              <a:rPr lang="it-IT" sz="200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E8EDC0D-C689-6FF1-1680-9956F31BC16F}"/>
              </a:ext>
            </a:extLst>
          </p:cNvPr>
          <p:cNvSpPr/>
          <p:nvPr/>
        </p:nvSpPr>
        <p:spPr>
          <a:xfrm>
            <a:off x="6412302" y="2008339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A0BFED-E8A1-3B80-0674-F2A43CEFE048}"/>
              </a:ext>
            </a:extLst>
          </p:cNvPr>
          <p:cNvSpPr txBox="1"/>
          <p:nvPr/>
        </p:nvSpPr>
        <p:spPr>
          <a:xfrm>
            <a:off x="6412302" y="2264546"/>
            <a:ext cx="5451896" cy="9480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kumimoji="0" lang="it-IT" altLang="it-IT" sz="2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Message’s</a:t>
            </a:r>
            <a:r>
              <a:rPr kumimoji="0" lang="it-IT" altLang="it-IT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key =</a:t>
            </a:r>
          </a:p>
          <a:p>
            <a:pPr algn="ctr"/>
            <a:r>
              <a:rPr kumimoji="0" lang="en-US" altLang="it-IT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it-IT" sz="20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Noto Sans" panose="020B0502040504020204" pitchFamily="34" charset="0"/>
                <a:cs typeface="Noto Sans" panose="020B0502040504020204" pitchFamily="34" charset="0"/>
              </a:rPr>
              <a:t>customerId</a:t>
            </a:r>
            <a:r>
              <a:rPr kumimoji="0" lang="en-US" altLang="it-IT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+ </a:t>
            </a:r>
            <a:r>
              <a:rPr kumimoji="0" lang="en-US" altLang="it-IT" sz="20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Noto Sans" panose="020B0502040504020204" pitchFamily="34" charset="0"/>
                <a:cs typeface="Noto Sans" panose="020B0502040504020204" pitchFamily="34" charset="0"/>
              </a:rPr>
              <a:t>sentDate</a:t>
            </a:r>
            <a:endParaRPr lang="en-US" sz="2400" dirty="0">
              <a:solidFill>
                <a:srgbClr val="FFFFFF"/>
              </a:solidFill>
              <a:latin typeface="Consolas" panose="020B0609020204030204" pitchFamily="49" charset="0"/>
              <a:ea typeface="Noto Sans" panose="020B0502040504020204" pitchFamily="34" charset="0"/>
              <a:cs typeface="Noto Sans Devanagari" panose="020B05020405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8CC196-765A-D2B1-227A-AF0F8B72CF73}"/>
              </a:ext>
            </a:extLst>
          </p:cNvPr>
          <p:cNvSpPr txBox="1"/>
          <p:nvPr/>
        </p:nvSpPr>
        <p:spPr>
          <a:xfrm>
            <a:off x="327801" y="1487390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Computed + Approximation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935842-5D2E-8F24-AA5E-7950FC62D632}"/>
              </a:ext>
            </a:extLst>
          </p:cNvPr>
          <p:cNvSpPr txBox="1"/>
          <p:nvPr/>
        </p:nvSpPr>
        <p:spPr>
          <a:xfrm>
            <a:off x="6412300" y="1487390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Compound key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421E1-D5C0-AB39-EB38-77FBF89B4CD6}"/>
              </a:ext>
            </a:extLst>
          </p:cNvPr>
          <p:cNvSpPr/>
          <p:nvPr/>
        </p:nvSpPr>
        <p:spPr>
          <a:xfrm>
            <a:off x="327800" y="4272228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751F5A-D4BB-BCAE-4E57-32430E0EB195}"/>
              </a:ext>
            </a:extLst>
          </p:cNvPr>
          <p:cNvSpPr txBox="1"/>
          <p:nvPr/>
        </p:nvSpPr>
        <p:spPr>
          <a:xfrm>
            <a:off x="327800" y="4528434"/>
            <a:ext cx="5451896" cy="9480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Messages are partitioned based on insertion date</a:t>
            </a:r>
            <a:endParaRPr lang="en-US" sz="2400" b="1" dirty="0">
              <a:solidFill>
                <a:schemeClr val="bg1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0DEB39-D254-75FD-FFB7-0472CA9804DD}"/>
              </a:ext>
            </a:extLst>
          </p:cNvPr>
          <p:cNvSpPr txBox="1"/>
          <p:nvPr/>
        </p:nvSpPr>
        <p:spPr>
          <a:xfrm>
            <a:off x="327799" y="3751279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Historization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B99A39E-07F2-CF1B-853C-3538CBE663C9}"/>
              </a:ext>
            </a:extLst>
          </p:cNvPr>
          <p:cNvSpPr/>
          <p:nvPr/>
        </p:nvSpPr>
        <p:spPr>
          <a:xfrm>
            <a:off x="6412302" y="4272228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2C13F3-5759-3B11-8A7D-4BF6C36710BD}"/>
              </a:ext>
            </a:extLst>
          </p:cNvPr>
          <p:cNvSpPr txBox="1"/>
          <p:nvPr/>
        </p:nvSpPr>
        <p:spPr>
          <a:xfrm>
            <a:off x="6412302" y="4528435"/>
            <a:ext cx="5451896" cy="9480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Visitor collection, includes heterogeneous documents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6DA5CC-5354-8EB4-571D-FC05C123FC09}"/>
              </a:ext>
            </a:extLst>
          </p:cNvPr>
          <p:cNvSpPr txBox="1"/>
          <p:nvPr/>
        </p:nvSpPr>
        <p:spPr>
          <a:xfrm>
            <a:off x="6412300" y="3751279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Inheritance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18402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(5/5)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898C837-6FBC-43B4-FE36-22FF53BB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31" y="205876"/>
            <a:ext cx="4917534" cy="18288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79BBBE-9694-28FB-DCDB-3251A815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84" y="1992933"/>
            <a:ext cx="4912981" cy="237145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38FB773-2E2C-9C1F-0223-7CAC12B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584" y="4351868"/>
            <a:ext cx="4912982" cy="21368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0F0391-2685-ECAA-6DB7-3D5B5065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85" y="45719"/>
            <a:ext cx="4929784" cy="1482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63A349C-142C-66F4-3375-7087FBDB9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487" y="1512360"/>
            <a:ext cx="4917535" cy="25266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4C054AC-7BFD-0EFD-A234-478219D53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070" y="3993666"/>
            <a:ext cx="4934952" cy="24950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4671595-82DE-F2E0-EB80-9BA9FCA409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67"/>
          <a:stretch/>
        </p:blipFill>
        <p:spPr>
          <a:xfrm>
            <a:off x="6177031" y="-1686"/>
            <a:ext cx="4929784" cy="277827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Implementation details</a:t>
            </a:r>
            <a:endParaRPr lang="en-US" sz="5400" b="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grafica&#10;&#10;Descrizione generata automaticamente">
            <a:extLst>
              <a:ext uri="{FF2B5EF4-FFF2-40B4-BE49-F238E27FC236}">
                <a16:creationId xmlns:a16="http://schemas.microsoft.com/office/drawing/2014/main" id="{61EE49C9-532C-021A-81ED-35691180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0" t="26299"/>
          <a:stretch/>
        </p:blipFill>
        <p:spPr>
          <a:xfrm>
            <a:off x="1634894" y="1061117"/>
            <a:ext cx="8922212" cy="5289987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Implementation details (1/3)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8F2DA8F-2284-21FF-C8F8-312CA1A503F1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11283446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Migration from MySQL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7FACB14-3BFB-8B5E-A64A-70CBA4459A79}"/>
              </a:ext>
            </a:extLst>
          </p:cNvPr>
          <p:cNvSpPr/>
          <p:nvPr/>
        </p:nvSpPr>
        <p:spPr>
          <a:xfrm>
            <a:off x="5550408" y="1478246"/>
            <a:ext cx="3273552" cy="34747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79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E25AA18-008E-1A53-25F1-CE8A8CB28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2" y="-1462"/>
            <a:ext cx="7012371" cy="6488669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Implementation details (2/3)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CBE22D-ABDC-0321-0159-27902CA8916B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5001769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Indexes on embedded documents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468A60-B176-F10F-FEA2-A146E3D7565C}"/>
              </a:ext>
            </a:extLst>
          </p:cNvPr>
          <p:cNvSpPr txBox="1"/>
          <p:nvPr/>
        </p:nvSpPr>
        <p:spPr>
          <a:xfrm>
            <a:off x="493775" y="5283153"/>
            <a:ext cx="4599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Tickets must have an </a:t>
            </a:r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_id</a:t>
            </a:r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.</a:t>
            </a:r>
          </a:p>
          <a:p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An index is defined on it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FDF6834-744B-0B99-B093-0537783EFA97}"/>
              </a:ext>
            </a:extLst>
          </p:cNvPr>
          <p:cNvSpPr/>
          <p:nvPr/>
        </p:nvSpPr>
        <p:spPr>
          <a:xfrm>
            <a:off x="493775" y="2379776"/>
            <a:ext cx="2212554" cy="273405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521AF9-9256-5E59-9BC5-92675673B001}"/>
              </a:ext>
            </a:extLst>
          </p:cNvPr>
          <p:cNvSpPr/>
          <p:nvPr/>
        </p:nvSpPr>
        <p:spPr>
          <a:xfrm>
            <a:off x="642832" y="4519472"/>
            <a:ext cx="1914440" cy="480228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78BAFBE-1771-9529-4C98-99ED71D957B4}"/>
              </a:ext>
            </a:extLst>
          </p:cNvPr>
          <p:cNvSpPr/>
          <p:nvPr/>
        </p:nvSpPr>
        <p:spPr>
          <a:xfrm>
            <a:off x="642832" y="3982500"/>
            <a:ext cx="1914440" cy="480228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788247D-D9A6-0D5B-9269-A809BADB7107}"/>
              </a:ext>
            </a:extLst>
          </p:cNvPr>
          <p:cNvSpPr/>
          <p:nvPr/>
        </p:nvSpPr>
        <p:spPr>
          <a:xfrm>
            <a:off x="642832" y="3727212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89B38FB-6C86-9677-F54C-82FC23DDE338}"/>
              </a:ext>
            </a:extLst>
          </p:cNvPr>
          <p:cNvSpPr/>
          <p:nvPr/>
        </p:nvSpPr>
        <p:spPr>
          <a:xfrm>
            <a:off x="642832" y="3471425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A89519C-524F-0214-D562-56C8ED569A15}"/>
              </a:ext>
            </a:extLst>
          </p:cNvPr>
          <p:cNvSpPr/>
          <p:nvPr/>
        </p:nvSpPr>
        <p:spPr>
          <a:xfrm>
            <a:off x="642832" y="3218818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A8ADCC5-ACBD-8069-DF47-A890CD3237F3}"/>
              </a:ext>
            </a:extLst>
          </p:cNvPr>
          <p:cNvSpPr/>
          <p:nvPr/>
        </p:nvSpPr>
        <p:spPr>
          <a:xfrm>
            <a:off x="642832" y="2963031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07803B-2227-6272-E4C2-1844B003DA92}"/>
              </a:ext>
            </a:extLst>
          </p:cNvPr>
          <p:cNvSpPr txBox="1"/>
          <p:nvPr/>
        </p:nvSpPr>
        <p:spPr>
          <a:xfrm>
            <a:off x="642833" y="4007170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Ticket 1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E1D5357-550A-71F2-9FD7-2A150CF8A8F3}"/>
              </a:ext>
            </a:extLst>
          </p:cNvPr>
          <p:cNvSpPr txBox="1"/>
          <p:nvPr/>
        </p:nvSpPr>
        <p:spPr>
          <a:xfrm>
            <a:off x="642832" y="4543643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Ticket 2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9CB1685-14D8-0217-72D3-7026284DFA1B}"/>
              </a:ext>
            </a:extLst>
          </p:cNvPr>
          <p:cNvSpPr txBox="1"/>
          <p:nvPr/>
        </p:nvSpPr>
        <p:spPr>
          <a:xfrm>
            <a:off x="642832" y="2498467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Visitor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ADD75F-7A92-BEAE-ADEF-7A8378441527}"/>
              </a:ext>
            </a:extLst>
          </p:cNvPr>
          <p:cNvSpPr/>
          <p:nvPr/>
        </p:nvSpPr>
        <p:spPr>
          <a:xfrm>
            <a:off x="2985149" y="2360184"/>
            <a:ext cx="2212554" cy="2183459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E9ECE6-DC1F-81FA-B95A-24BC9B20D378}"/>
              </a:ext>
            </a:extLst>
          </p:cNvPr>
          <p:cNvSpPr txBox="1"/>
          <p:nvPr/>
        </p:nvSpPr>
        <p:spPr>
          <a:xfrm>
            <a:off x="3134206" y="2498467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Event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BA70913-9800-2BF8-6529-FA993F47041B}"/>
              </a:ext>
            </a:extLst>
          </p:cNvPr>
          <p:cNvSpPr/>
          <p:nvPr/>
        </p:nvSpPr>
        <p:spPr>
          <a:xfrm>
            <a:off x="3132924" y="3727212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57FE806-0425-3155-D35D-750A5C28E478}"/>
              </a:ext>
            </a:extLst>
          </p:cNvPr>
          <p:cNvSpPr/>
          <p:nvPr/>
        </p:nvSpPr>
        <p:spPr>
          <a:xfrm>
            <a:off x="3132924" y="3471425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D9B6B3C-E652-67E6-2AA3-F8CA8159F908}"/>
              </a:ext>
            </a:extLst>
          </p:cNvPr>
          <p:cNvSpPr/>
          <p:nvPr/>
        </p:nvSpPr>
        <p:spPr>
          <a:xfrm>
            <a:off x="3132924" y="3218818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CEBAB2B-C1CF-D5E5-8CB6-59EC925C559D}"/>
              </a:ext>
            </a:extLst>
          </p:cNvPr>
          <p:cNvSpPr/>
          <p:nvPr/>
        </p:nvSpPr>
        <p:spPr>
          <a:xfrm>
            <a:off x="3132924" y="2963031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2C5CCCD-D326-7DE8-1469-8986FED275C2}"/>
              </a:ext>
            </a:extLst>
          </p:cNvPr>
          <p:cNvSpPr/>
          <p:nvPr/>
        </p:nvSpPr>
        <p:spPr>
          <a:xfrm>
            <a:off x="3132924" y="3976244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266D807-5D38-2D8E-F103-8449ECD40E7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557273" y="3824528"/>
            <a:ext cx="575651" cy="3980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1627697-DB4A-219E-B77C-F5B9F93050B0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557272" y="4075766"/>
            <a:ext cx="575652" cy="68332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0AB583F9-996E-ACAF-D28F-947EC9EECF8B}"/>
              </a:ext>
            </a:extLst>
          </p:cNvPr>
          <p:cNvSpPr/>
          <p:nvPr/>
        </p:nvSpPr>
        <p:spPr>
          <a:xfrm>
            <a:off x="3132924" y="4228539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421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Implementation details (3/3)</a:t>
            </a:r>
          </a:p>
        </p:txBody>
      </p:sp>
      <p:pic>
        <p:nvPicPr>
          <p:cNvPr id="3" name="Immagine 2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2DD4AA26-D352-8EF6-9571-16AD622F7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4" y="-1"/>
            <a:ext cx="9599341" cy="64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7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Omero Museum Today</a:t>
            </a:r>
            <a:endParaRPr lang="en-US" sz="5400" b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40" name="Immagine 3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95D33A-F13A-2A5C-8A02-82F77DA3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60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603504" y="2709382"/>
            <a:ext cx="10984992" cy="143923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A comparison of alternative solutions designed by LLMs</a:t>
            </a:r>
            <a:endParaRPr lang="en-US" sz="5400" b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(1/4)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pic>
        <p:nvPicPr>
          <p:cNvPr id="3" name="Immagine 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37E68020-A7B3-783F-0104-CD655F4B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8" y="1027250"/>
            <a:ext cx="11083304" cy="54152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B75749-F72F-CB0E-4565-20A5C5BFAFB8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11283446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  <a:t>1. Prompt Chaining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3554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405670B-C8BE-7D42-362B-CE2DCE6C8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3" y="1130186"/>
            <a:ext cx="10969774" cy="5406251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(2/4)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81B0FE09-340E-1FAC-101A-1DFF789C6F4A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11283446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  <a:t>2. Chain of Thought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46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0EBA6-63DA-2407-C257-A5BD1C7C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34FAF2A-01DE-E8F9-84C8-461495115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72437"/>
              </p:ext>
            </p:extLst>
          </p:nvPr>
        </p:nvGraphicFramePr>
        <p:xfrm>
          <a:off x="0" y="1"/>
          <a:ext cx="12198892" cy="64886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8176">
                  <a:extLst>
                    <a:ext uri="{9D8B030D-6E8A-4147-A177-3AD203B41FA5}">
                      <a16:colId xmlns:a16="http://schemas.microsoft.com/office/drawing/2014/main" val="1276252744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2899026271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659272635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2855420529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3195960920"/>
                    </a:ext>
                  </a:extLst>
                </a:gridCol>
              </a:tblGrid>
              <a:tr h="383491">
                <a:tc>
                  <a:txBody>
                    <a:bodyPr/>
                    <a:lstStyle/>
                    <a:p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collection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Visitor</a:t>
                      </a:r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collection</a:t>
                      </a: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Trade</a:t>
                      </a:r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collection</a:t>
                      </a: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Overall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strategy</a:t>
                      </a: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74092"/>
                  </a:ext>
                </a:extLst>
              </a:tr>
              <a:tr h="2132210"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GPT 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recent </a:t>
                      </a:r>
                      <a:r>
                        <a:rPr lang="it-IT" sz="19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COMMENT</a:t>
                      </a:r>
                      <a:r>
                        <a:rPr lang="it-IT" sz="1900" b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embeds</a:t>
                      </a:r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MATERIAL</a:t>
                      </a:r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it-IT" sz="19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AUTHOR </a:t>
                      </a:r>
                      <a:r>
                        <a:rPr lang="it-IT" sz="1900" b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(also suggests </a:t>
                      </a:r>
                      <a:r>
                        <a:rPr lang="it-IT" sz="1900" b="0" i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denormalization</a:t>
                      </a:r>
                      <a:r>
                        <a:rPr lang="it-IT" sz="1900" b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references </a:t>
                      </a:r>
                      <a:r>
                        <a:rPr lang="it-IT" sz="19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ROOM</a:t>
                      </a:r>
                      <a:endParaRPr lang="it-IT" sz="19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but uses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small denormalized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VISITOR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snapshot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for efficiency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snapshot of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in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TRADE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(low volume of transactions and need for quick access)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900" b="1" u="sng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Quantitative</a:t>
                      </a:r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: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aggressive embedding for read-intensive, low-update entities. Cost/performance-driven. </a:t>
                      </a:r>
                      <a:endParaRPr lang="it-IT" sz="190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33894"/>
                  </a:ext>
                </a:extLst>
              </a:tr>
              <a:tr h="1840757"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Gemini 2.5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MATERIAL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TECHNIQUE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ROOM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low cardinality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 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AUTHOR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and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COMMENT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high cardinality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VISITOR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in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treats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independent aggregate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(due to volume and lifecycle)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limited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 </a:t>
                      </a:r>
                      <a:r>
                        <a:rPr lang="en-US" sz="1900" b="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snapshot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embeds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BID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fully (reading an auction is often accompanied by reading all bids)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u="sng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Traditional</a:t>
                      </a:r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: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minimizes redundancy, favors consistency and separation of high-cardinality entities.</a:t>
                      </a:r>
                      <a:endParaRPr lang="it-IT" sz="190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28628"/>
                  </a:ext>
                </a:extLst>
              </a:tr>
              <a:tr h="2132210"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Claude Opus 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MATERIAL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TECHNIQUE, AUTHOR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en-US" sz="1900" b="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stable entities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ROOM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and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COMMENT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en-US" sz="1900" b="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dynamic entities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sees it as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autonomous aggregate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(frequent updates, high transactions)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 </a:t>
                      </a:r>
                      <a:r>
                        <a:rPr lang="en-US" sz="19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 </a:t>
                      </a:r>
                      <a:r>
                        <a:rPr lang="en-US" sz="1900" b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(less redundancy)</a:t>
                      </a:r>
                      <a:r>
                        <a:rPr lang="it-IT" sz="1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embeds </a:t>
                      </a:r>
                      <a:r>
                        <a:rPr lang="it-IT" sz="19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BID</a:t>
                      </a:r>
                      <a:endParaRPr lang="it-IT" sz="19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u="sng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Balanced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: embeds stable, low-cardinality entities; references dynamic or high-volume entities.</a:t>
                      </a:r>
                      <a:endParaRPr lang="it-IT" sz="190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4493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2A8F366-1CCC-A5E1-B4E3-C853A67E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B4F518A3-4C92-FC7A-B9D0-9FACB4D416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E475622-FB2E-71C9-976D-D2B8641B65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(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3/4</a:t>
            </a:r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145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B4E27-F982-1DCB-D4A5-AB381219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E098F54-8A8C-442B-0E42-D1581F7F15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4501AC-1E49-5C93-4A5F-241860B8C735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lang="en-US">
                <a:latin typeface="Franklin Gothic Demi"/>
              </a:rPr>
              <a:t>Our solution</a:t>
            </a:r>
            <a:r>
              <a:rPr kumimoji="0" lang="en-US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wins over LLMs</a:t>
            </a:r>
            <a:r>
              <a:rPr lang="en-US">
                <a:latin typeface="Franklin Gothic Demi"/>
              </a:rPr>
              <a:t> (for now)</a:t>
            </a:r>
            <a:endParaRPr lang="en-US"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AD66D60B-04AA-E1AC-C6DE-FFA4D1FBE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071096"/>
              </p:ext>
            </p:extLst>
          </p:nvPr>
        </p:nvGraphicFramePr>
        <p:xfrm>
          <a:off x="0" y="1209093"/>
          <a:ext cx="12180378" cy="53796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83785">
                  <a:extLst>
                    <a:ext uri="{9D8B030D-6E8A-4147-A177-3AD203B41FA5}">
                      <a16:colId xmlns:a16="http://schemas.microsoft.com/office/drawing/2014/main" val="1276252744"/>
                    </a:ext>
                  </a:extLst>
                </a:gridCol>
                <a:gridCol w="6096593">
                  <a:extLst>
                    <a:ext uri="{9D8B030D-6E8A-4147-A177-3AD203B41FA5}">
                      <a16:colId xmlns:a16="http://schemas.microsoft.com/office/drawing/2014/main" val="2899026271"/>
                    </a:ext>
                  </a:extLst>
                </a:gridCol>
              </a:tblGrid>
              <a:tr h="603379">
                <a:tc>
                  <a:txBody>
                    <a:bodyPr/>
                    <a:lstStyle/>
                    <a:p>
                      <a:r>
                        <a:rPr lang="it-IT" sz="2100" i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Our</a:t>
                      </a:r>
                      <a:r>
                        <a:rPr lang="it-IT" sz="2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21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solution</a:t>
                      </a:r>
                      <a:endParaRPr lang="it-IT" sz="21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100" i="1" dirty="0" err="1">
                          <a:latin typeface="Noto Sans"/>
                          <a:ea typeface="Noto Sans"/>
                          <a:cs typeface="Noto Sans"/>
                        </a:rPr>
                        <a:t>LLMs</a:t>
                      </a:r>
                      <a:r>
                        <a:rPr lang="it-IT" sz="2100" i="1" dirty="0">
                          <a:latin typeface="Noto Sans"/>
                          <a:ea typeface="Noto Sans"/>
                          <a:cs typeface="Noto Sans"/>
                        </a:rPr>
                        <a:t> </a:t>
                      </a:r>
                      <a:r>
                        <a:rPr lang="it-IT" sz="2100" i="0" dirty="0" err="1">
                          <a:latin typeface="Noto Sans"/>
                          <a:ea typeface="Noto Sans"/>
                          <a:cs typeface="Noto Sans"/>
                        </a:rPr>
                        <a:t>solutions</a:t>
                      </a:r>
                      <a:endParaRPr lang="it-IT" sz="2100" i="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74092"/>
                  </a:ext>
                </a:extLst>
              </a:tr>
              <a:tr h="951484">
                <a:tc>
                  <a:txBody>
                    <a:bodyPr/>
                    <a:lstStyle/>
                    <a:p>
                      <a:r>
                        <a:rPr lang="en-US" sz="2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Horizontal partitioning</a:t>
                      </a:r>
                      <a:r>
                        <a:rPr lang="en-US" sz="2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of unbounded entities</a:t>
                      </a:r>
                      <a:endParaRPr lang="it-IT" sz="2100" i="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No explicit partitioning</a:t>
                      </a:r>
                      <a:r>
                        <a:rPr lang="en-US" sz="2100" b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use of denormalization or snapshots</a:t>
                      </a:r>
                      <a:endParaRPr lang="it-IT" sz="21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33894"/>
                  </a:ext>
                </a:extLst>
              </a:tr>
              <a:tr h="870260">
                <a:tc>
                  <a:txBody>
                    <a:bodyPr/>
                    <a:lstStyle/>
                    <a:p>
                      <a:r>
                        <a:rPr lang="en-US" sz="21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Quantitative cost model</a:t>
                      </a:r>
                      <a:r>
                        <a:rPr lang="en-US" sz="21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(1 write ≈ 2 reads), calibrated on </a:t>
                      </a:r>
                      <a:r>
                        <a:rPr lang="en-US" sz="21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10 years of real workload</a:t>
                      </a:r>
                      <a:endParaRPr lang="it-IT" sz="2100" i="1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Mostly heuristic-driven</a:t>
                      </a:r>
                      <a:r>
                        <a:rPr lang="en-US" sz="2100" b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</a:t>
                      </a:r>
                      <a:r>
                        <a:rPr lang="en-US" sz="21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LLMs see </a:t>
                      </a:r>
                      <a:r>
                        <a:rPr lang="en-US" sz="21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text as tokens</a:t>
                      </a:r>
                      <a:r>
                        <a:rPr lang="en-US" sz="21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and counting is a heavy task</a:t>
                      </a:r>
                      <a:endParaRPr lang="it-IT" sz="21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28628"/>
                  </a:ext>
                </a:extLst>
              </a:tr>
              <a:tr h="951484">
                <a:tc>
                  <a:txBody>
                    <a:bodyPr/>
                    <a:lstStyle/>
                    <a:p>
                      <a:r>
                        <a:rPr lang="en-US" sz="2100" b="1" i="0" dirty="0">
                          <a:latin typeface="Noto Sans"/>
                          <a:ea typeface="Noto Sans"/>
                          <a:cs typeface="Noto Sans"/>
                        </a:rPr>
                        <a:t>Index and buffer aware</a:t>
                      </a:r>
                      <a:r>
                        <a:rPr lang="en-US" sz="2100" i="0" dirty="0">
                          <a:latin typeface="Noto Sans"/>
                          <a:ea typeface="Noto Sans"/>
                          <a:cs typeface="Noto Sans"/>
                        </a:rPr>
                        <a:t>: accounts for tree indexes, hash indexes, fan-out (</a:t>
                      </a:r>
                      <a:r>
                        <a:rPr lang="en-US" sz="2100" i="0" dirty="0" err="1">
                          <a:latin typeface="Courier New"/>
                          <a:ea typeface="Noto Sans"/>
                          <a:cs typeface="Courier New"/>
                        </a:rPr>
                        <a:t>logF</a:t>
                      </a:r>
                      <a:r>
                        <a:rPr lang="en-US" sz="2100" i="0" dirty="0">
                          <a:latin typeface="Noto Sans"/>
                          <a:ea typeface="Noto Sans"/>
                          <a:cs typeface="Noto Sans"/>
                        </a:rPr>
                        <a:t>) complexity</a:t>
                      </a:r>
                      <a:endParaRPr lang="it-IT" sz="2100" i="0" dirty="0">
                        <a:latin typeface="Noto Sans"/>
                        <a:ea typeface="Noto Sans"/>
                        <a:cs typeface="Noto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Ignore storage-level details </a:t>
                      </a:r>
                      <a:r>
                        <a:rPr lang="en-US" sz="2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like indexing, buffer size, or disk I/O</a:t>
                      </a:r>
                      <a:endParaRPr lang="it-IT" sz="21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14493"/>
                  </a:ext>
                </a:extLst>
              </a:tr>
              <a:tr h="951484">
                <a:tc>
                  <a:txBody>
                    <a:bodyPr/>
                    <a:lstStyle/>
                    <a:p>
                      <a:r>
                        <a:rPr lang="en-US" sz="2100" i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Use of </a:t>
                      </a:r>
                      <a:r>
                        <a:rPr lang="en-US" sz="2100" b="1" i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advanced patterns </a:t>
                      </a:r>
                      <a:r>
                        <a:rPr lang="en-US" sz="2100" i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to minimize operation’s cost</a:t>
                      </a:r>
                      <a:endParaRPr lang="it-IT" sz="2100" i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Lack of higher-order patterns, </a:t>
                      </a:r>
                      <a:r>
                        <a:rPr lang="en-US" sz="2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focus only on embedding vs referencing</a:t>
                      </a:r>
                      <a:endParaRPr lang="it-IT" sz="2100" b="1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042455"/>
                  </a:ext>
                </a:extLst>
              </a:tr>
              <a:tr h="951484">
                <a:tc>
                  <a:txBody>
                    <a:bodyPr/>
                    <a:lstStyle/>
                    <a:p>
                      <a:r>
                        <a:rPr lang="en-US" sz="2100" b="1" i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Explicit</a:t>
                      </a:r>
                      <a:r>
                        <a:rPr lang="en-US" sz="2100" i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and </a:t>
                      </a:r>
                      <a:r>
                        <a:rPr lang="en-US" sz="2100" b="1" i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interpretable</a:t>
                      </a:r>
                      <a:r>
                        <a:rPr lang="en-US" sz="2100" i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computational analysis </a:t>
                      </a:r>
                      <a:r>
                        <a:rPr lang="en-US" sz="2100" b="1" i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for each aggregate</a:t>
                      </a:r>
                      <a:endParaRPr lang="it-IT" sz="2100" b="1" i="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Opaque reasoning </a:t>
                      </a:r>
                      <a:r>
                        <a:rPr lang="en-US" sz="21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with no formal cost analysis in most cases</a:t>
                      </a:r>
                      <a:endParaRPr lang="it-IT" sz="2100" b="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329390"/>
                  </a:ext>
                </a:extLst>
              </a:tr>
            </a:tbl>
          </a:graphicData>
        </a:graphic>
      </p:graphicFrame>
      <p:sp>
        <p:nvSpPr>
          <p:cNvPr id="37" name="Rettangolo 36">
            <a:extLst>
              <a:ext uri="{FF2B5EF4-FFF2-40B4-BE49-F238E27FC236}">
                <a16:creationId xmlns:a16="http://schemas.microsoft.com/office/drawing/2014/main" id="{18FACFC5-A5F5-22CA-E3EC-821312D29C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DF0040C-8D11-7227-CBD5-8986943753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(4/4)</a:t>
            </a:r>
          </a:p>
        </p:txBody>
      </p:sp>
    </p:spTree>
    <p:extLst>
      <p:ext uri="{BB962C8B-B14F-4D97-AF65-F5344CB8AC3E}">
        <p14:creationId xmlns:p14="http://schemas.microsoft.com/office/powerpoint/2010/main" val="241671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D02FA7C5-0DBA-3D40-3D0F-0552E8BE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r="8487" b="-2"/>
          <a:stretch>
            <a:fillRect/>
          </a:stretch>
        </p:blipFill>
        <p:spPr>
          <a:xfrm>
            <a:off x="6236103" y="0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5602223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hangingPunct="0"/>
            <a:r>
              <a:rPr kumimoji="0" lang="en-US" sz="4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</a:t>
            </a:r>
            <a:r>
              <a:rPr kumimoji="0" lang="en-US" sz="4400" i="0" u="none" strike="noStrike" kern="1200" cap="none" spc="100" normalizeH="0" baseline="0" noProof="0" dirty="0" err="1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Omero</a:t>
            </a:r>
            <a:r>
              <a:rPr kumimoji="0" lang="en-US" sz="4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Museum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8E53BB-1CF0-5106-2467-CEBF20BD065E}"/>
              </a:ext>
            </a:extLst>
          </p:cNvPr>
          <p:cNvSpPr txBox="1"/>
          <p:nvPr/>
        </p:nvSpPr>
        <p:spPr>
          <a:xfrm>
            <a:off x="493776" y="1410548"/>
            <a:ext cx="5602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Pioneer in the field of tactile art and a model of accessibility and inclusion:</a:t>
            </a:r>
          </a:p>
          <a:p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“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You </a:t>
            </a:r>
            <a:r>
              <a:rPr lang="en-US" sz="2200" i="1" u="sng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can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touch!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”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2BED289-1082-09F1-64B7-5724BE901297}"/>
              </a:ext>
            </a:extLst>
          </p:cNvPr>
          <p:cNvSpPr/>
          <p:nvPr/>
        </p:nvSpPr>
        <p:spPr>
          <a:xfrm>
            <a:off x="649224" y="3063240"/>
            <a:ext cx="402336" cy="402336"/>
          </a:xfrm>
          <a:prstGeom prst="ellipse">
            <a:avLst/>
          </a:prstGeom>
          <a:solidFill>
            <a:srgbClr val="AF282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07FF51F-3D09-5A55-1722-66E2AC2B8C55}"/>
              </a:ext>
            </a:extLst>
          </p:cNvPr>
          <p:cNvSpPr/>
          <p:nvPr/>
        </p:nvSpPr>
        <p:spPr>
          <a:xfrm>
            <a:off x="649224" y="5305230"/>
            <a:ext cx="402336" cy="402336"/>
          </a:xfrm>
          <a:prstGeom prst="ellipse">
            <a:avLst/>
          </a:prstGeom>
          <a:solidFill>
            <a:srgbClr val="AF282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B0C8CCD-750C-AFBA-5AB5-754EC57F5C86}"/>
              </a:ext>
            </a:extLst>
          </p:cNvPr>
          <p:cNvCxnSpPr>
            <a:stCxn id="20" idx="4"/>
            <a:endCxn id="22" idx="0"/>
          </p:cNvCxnSpPr>
          <p:nvPr/>
        </p:nvCxnSpPr>
        <p:spPr>
          <a:xfrm>
            <a:off x="850392" y="3465576"/>
            <a:ext cx="0" cy="183965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>
            <a:extLst>
              <a:ext uri="{FF2B5EF4-FFF2-40B4-BE49-F238E27FC236}">
                <a16:creationId xmlns:a16="http://schemas.microsoft.com/office/drawing/2014/main" id="{B72AD629-911B-67EE-0AA3-C113EA7E6171}"/>
              </a:ext>
            </a:extLst>
          </p:cNvPr>
          <p:cNvSpPr/>
          <p:nvPr/>
        </p:nvSpPr>
        <p:spPr>
          <a:xfrm>
            <a:off x="649224" y="4184235"/>
            <a:ext cx="402336" cy="402336"/>
          </a:xfrm>
          <a:prstGeom prst="ellipse">
            <a:avLst/>
          </a:prstGeom>
          <a:solidFill>
            <a:srgbClr val="AF282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82CBF1A-8119-3917-766B-CCB479CDFD3B}"/>
              </a:ext>
            </a:extLst>
          </p:cNvPr>
          <p:cNvSpPr txBox="1"/>
          <p:nvPr/>
        </p:nvSpPr>
        <p:spPr>
          <a:xfrm>
            <a:off x="1252728" y="3053423"/>
            <a:ext cx="4843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May 29, </a:t>
            </a:r>
            <a:r>
              <a:rPr lang="en-US" sz="2200" b="1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1993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  <a:sym typeface="Wingdings" panose="05000000000000000000" pitchFamily="2" charset="2"/>
              </a:rPr>
              <a:t>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Established with the contribution of Marche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ABD462A-3C8B-28D4-A217-1907C8FF2E47}"/>
              </a:ext>
            </a:extLst>
          </p:cNvPr>
          <p:cNvSpPr txBox="1"/>
          <p:nvPr/>
        </p:nvSpPr>
        <p:spPr>
          <a:xfrm>
            <a:off x="1252728" y="4169959"/>
            <a:ext cx="49833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November 25, </a:t>
            </a:r>
            <a:r>
              <a:rPr lang="en-US" sz="2200" b="1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1999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  <a:sym typeface="Wingdings" panose="05000000000000000000" pitchFamily="2" charset="2"/>
              </a:rPr>
              <a:t>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Recognized as a state museum by the Parliament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B9BBB69-471F-FF5E-6991-DE5331CE294B}"/>
              </a:ext>
            </a:extLst>
          </p:cNvPr>
          <p:cNvSpPr txBox="1"/>
          <p:nvPr/>
        </p:nvSpPr>
        <p:spPr>
          <a:xfrm>
            <a:off x="1252728" y="5305230"/>
            <a:ext cx="49833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August 3, </a:t>
            </a:r>
            <a:r>
              <a:rPr lang="en-US" sz="2200" b="1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2001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  <a:sym typeface="Wingdings" panose="05000000000000000000" pitchFamily="2" charset="2"/>
              </a:rPr>
              <a:t>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Managed by Ancona and Ministry of Culture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Foundation (1/1)</a:t>
            </a:r>
          </a:p>
        </p:txBody>
      </p:sp>
    </p:spTree>
    <p:extLst>
      <p:ext uri="{BB962C8B-B14F-4D97-AF65-F5344CB8AC3E}">
        <p14:creationId xmlns:p14="http://schemas.microsoft.com/office/powerpoint/2010/main" val="204307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Requirement Analysis</a:t>
            </a:r>
            <a:endParaRPr lang="en-US" sz="5400" b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DE06AD3B-4B8B-CEE1-EA2A-FE7E17381DB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852679" y="1986817"/>
            <a:ext cx="0" cy="3531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Internal organization</a:t>
            </a:r>
            <a:endParaRPr lang="en-US" sz="440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A673F279-57DD-572D-357A-4B0333150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98" y="960120"/>
            <a:ext cx="5081955" cy="5285232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(1/5)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C56EC3-97FC-2B61-F7E7-5B038B991EE6}"/>
              </a:ext>
            </a:extLst>
          </p:cNvPr>
          <p:cNvSpPr txBox="1"/>
          <p:nvPr/>
        </p:nvSpPr>
        <p:spPr>
          <a:xfrm>
            <a:off x="1235826" y="1609225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Financial/economic side.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0BCADB-D2D4-358A-DBD4-510E48FB695C}"/>
              </a:ext>
            </a:extLst>
          </p:cNvPr>
          <p:cNvSpPr txBox="1"/>
          <p:nvPr/>
        </p:nvSpPr>
        <p:spPr>
          <a:xfrm>
            <a:off x="1235826" y="2575299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Plans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exhibitions</a:t>
            </a:r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and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conferences</a:t>
            </a:r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1EFEA-1585-637D-36AE-240C8AF1FE19}"/>
              </a:ext>
            </a:extLst>
          </p:cNvPr>
          <p:cNvSpPr txBox="1"/>
          <p:nvPr/>
        </p:nvSpPr>
        <p:spPr>
          <a:xfrm>
            <a:off x="1235826" y="3553251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Supervises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workshop</a:t>
            </a:r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activities.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44D6FA-2749-0AA0-AA1D-DFDDF3C1CECF}"/>
              </a:ext>
            </a:extLst>
          </p:cNvPr>
          <p:cNvSpPr txBox="1"/>
          <p:nvPr/>
        </p:nvSpPr>
        <p:spPr>
          <a:xfrm>
            <a:off x="1235826" y="4519325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Handles internal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BD597F-E3B7-2EF1-5385-296082630F73}"/>
              </a:ext>
            </a:extLst>
          </p:cNvPr>
          <p:cNvSpPr txBox="1"/>
          <p:nvPr/>
        </p:nvSpPr>
        <p:spPr>
          <a:xfrm>
            <a:off x="1235826" y="5485399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Organizes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guided tours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D4702247-BB3A-DDDB-E0DF-59EA669BD05F}"/>
              </a:ext>
            </a:extLst>
          </p:cNvPr>
          <p:cNvSpPr/>
          <p:nvPr/>
        </p:nvSpPr>
        <p:spPr>
          <a:xfrm>
            <a:off x="649224" y="4546702"/>
            <a:ext cx="406910" cy="406910"/>
          </a:xfrm>
          <a:prstGeom prst="ellipse">
            <a:avLst/>
          </a:prstGeom>
          <a:solidFill>
            <a:srgbClr val="B3C6C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27D6A84D-69A8-20E3-3BF7-0421BEBC2351}"/>
              </a:ext>
            </a:extLst>
          </p:cNvPr>
          <p:cNvSpPr/>
          <p:nvPr/>
        </p:nvSpPr>
        <p:spPr>
          <a:xfrm>
            <a:off x="649224" y="3549080"/>
            <a:ext cx="406910" cy="406910"/>
          </a:xfrm>
          <a:prstGeom prst="ellipse">
            <a:avLst/>
          </a:prstGeom>
          <a:solidFill>
            <a:srgbClr val="00C0B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09D4A0F2-9A19-679A-1B99-82BBAD1C2062}"/>
              </a:ext>
            </a:extLst>
          </p:cNvPr>
          <p:cNvSpPr/>
          <p:nvPr/>
        </p:nvSpPr>
        <p:spPr>
          <a:xfrm>
            <a:off x="649224" y="2607998"/>
            <a:ext cx="406910" cy="406910"/>
          </a:xfrm>
          <a:prstGeom prst="ellipse">
            <a:avLst/>
          </a:prstGeom>
          <a:solidFill>
            <a:srgbClr val="FFAA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94419252-C807-B2BB-EF82-6EB792A33D68}"/>
              </a:ext>
            </a:extLst>
          </p:cNvPr>
          <p:cNvSpPr/>
          <p:nvPr/>
        </p:nvSpPr>
        <p:spPr>
          <a:xfrm>
            <a:off x="649224" y="1632092"/>
            <a:ext cx="406910" cy="406910"/>
          </a:xfrm>
          <a:prstGeom prst="ellipse">
            <a:avLst/>
          </a:prstGeom>
          <a:solidFill>
            <a:srgbClr val="4A4A4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369321B7-4497-4DB0-CE28-17478EF9E89B}"/>
              </a:ext>
            </a:extLst>
          </p:cNvPr>
          <p:cNvSpPr/>
          <p:nvPr/>
        </p:nvSpPr>
        <p:spPr>
          <a:xfrm>
            <a:off x="649224" y="5518254"/>
            <a:ext cx="406910" cy="406910"/>
          </a:xfrm>
          <a:prstGeom prst="ellipse">
            <a:avLst/>
          </a:prstGeom>
          <a:solidFill>
            <a:srgbClr val="E9E9E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87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F3959DA-EE60-2B76-7DC4-C3A099EA6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9087" b="58824"/>
          <a:stretch/>
        </p:blipFill>
        <p:spPr>
          <a:xfrm>
            <a:off x="-26692" y="1209093"/>
            <a:ext cx="12266664" cy="4909061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Services offered</a:t>
            </a:r>
            <a:endParaRPr lang="en-US" sz="440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(2/5)</a:t>
            </a: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8F3613E7-5A6E-BCF0-5FE2-5BD7E7566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169390"/>
            <a:ext cx="1553879" cy="1703456"/>
          </a:xfrm>
          <a:prstGeom prst="rect">
            <a:avLst/>
          </a:prstGeom>
          <a:ln w="76200">
            <a:solidFill>
              <a:srgbClr val="AF282E"/>
            </a:solidFill>
          </a:ln>
        </p:spPr>
      </p:pic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A33789F7-1D0A-D207-4B2F-0F1271282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937377"/>
              </p:ext>
            </p:extLst>
          </p:nvPr>
        </p:nvGraphicFramePr>
        <p:xfrm>
          <a:off x="10485755" y="5516491"/>
          <a:ext cx="16605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ggetto shell Packager" showAsIcon="1" r:id="rId6" imgW="1660680" imgH="601200" progId="Package">
                  <p:embed/>
                </p:oleObj>
              </mc:Choice>
              <mc:Fallback>
                <p:oleObj name="Oggetto shell Packager" showAsIcon="1" r:id="rId6" imgW="1660680" imgH="601200" progId="Package">
                  <p:embed/>
                  <p:pic>
                    <p:nvPicPr>
                      <p:cNvPr id="5" name="Oggetto 4">
                        <a:extLst>
                          <a:ext uri="{FF2B5EF4-FFF2-40B4-BE49-F238E27FC236}">
                            <a16:creationId xmlns:a16="http://schemas.microsoft.com/office/drawing/2014/main" id="{A33789F7-1D0A-D207-4B2F-0F1271282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85755" y="5516491"/>
                        <a:ext cx="16605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61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ollezione&#10;&#10;Descrizione generata automaticamente">
            <a:extLst>
              <a:ext uri="{FF2B5EF4-FFF2-40B4-BE49-F238E27FC236}">
                <a16:creationId xmlns:a16="http://schemas.microsoft.com/office/drawing/2014/main" id="{28A3729A-8E16-C518-140B-A7573173C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" y="336321"/>
            <a:ext cx="11744634" cy="5900878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(3/5)</a:t>
            </a:r>
          </a:p>
        </p:txBody>
      </p:sp>
    </p:spTree>
    <p:extLst>
      <p:ext uri="{BB962C8B-B14F-4D97-AF65-F5344CB8AC3E}">
        <p14:creationId xmlns:p14="http://schemas.microsoft.com/office/powerpoint/2010/main" val="267336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(4/5)</a:t>
            </a:r>
          </a:p>
        </p:txBody>
      </p:sp>
      <p:pic>
        <p:nvPicPr>
          <p:cNvPr id="6" name="Immagine 5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0F445CAB-3606-0925-5B7E-B60DD7BF0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61987" cy="6493721"/>
          </a:xfrm>
          <a:prstGeom prst="rect">
            <a:avLst/>
          </a:prstGeom>
        </p:spPr>
      </p:pic>
      <p:pic>
        <p:nvPicPr>
          <p:cNvPr id="17" name="Immagine 1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9CE2C01-1B43-2482-A1EC-524407D72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21" y="-5437"/>
            <a:ext cx="3237861" cy="6505631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0E3DBA5-9819-8AC8-5133-A1D0100083E7}"/>
              </a:ext>
            </a:extLst>
          </p:cNvPr>
          <p:cNvCxnSpPr>
            <a:cxnSpLocks/>
          </p:cNvCxnSpPr>
          <p:nvPr/>
        </p:nvCxnSpPr>
        <p:spPr>
          <a:xfrm>
            <a:off x="8996221" y="4411830"/>
            <a:ext cx="3311603" cy="0"/>
          </a:xfrm>
          <a:prstGeom prst="line">
            <a:avLst/>
          </a:prstGeom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D5145EB-D433-FAFE-4995-CA16C13CB894}"/>
              </a:ext>
            </a:extLst>
          </p:cNvPr>
          <p:cNvCxnSpPr>
            <a:cxnSpLocks/>
          </p:cNvCxnSpPr>
          <p:nvPr/>
        </p:nvCxnSpPr>
        <p:spPr>
          <a:xfrm>
            <a:off x="8996221" y="2372908"/>
            <a:ext cx="3311603" cy="0"/>
          </a:xfrm>
          <a:prstGeom prst="line">
            <a:avLst/>
          </a:prstGeom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58083F3-4C15-B803-184F-3F565E7E21E7}"/>
              </a:ext>
            </a:extLst>
          </p:cNvPr>
          <p:cNvCxnSpPr>
            <a:cxnSpLocks/>
          </p:cNvCxnSpPr>
          <p:nvPr/>
        </p:nvCxnSpPr>
        <p:spPr>
          <a:xfrm flipV="1">
            <a:off x="8968789" y="-5437"/>
            <a:ext cx="0" cy="6505631"/>
          </a:xfrm>
          <a:prstGeom prst="line">
            <a:avLst/>
          </a:prstGeom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0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need for a NoSQL transition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(5/5)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542F5F-5E2B-8BEB-6732-8CDC98278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" y="1293116"/>
            <a:ext cx="1088136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Flexibility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last-minute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exhibitions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artist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invitations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and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temporary artwork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exchanges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dynamism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requires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flexible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schema</a:t>
            </a:r>
            <a:r>
              <a:rPr lang="it-IT" altLang="it-IT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it-IT" altLang="it-IT" sz="2400" b="1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Horizontal</a:t>
            </a:r>
            <a:r>
              <a:rPr lang="it-IT" altLang="it-IT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altLang="it-IT" sz="2400" b="1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Scalability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auctions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limited-events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generate 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traffic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spikes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Eventual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consistency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 </a:t>
            </a:r>
            <a:r>
              <a:rPr kumimoji="0" lang="en-US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changes are non-critical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OLAP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administration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statistical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en-US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often involving subsets of fields in the recor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altLang="it-IT" sz="2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mapping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many of the museum's entities, </a:t>
            </a:r>
            <a:r>
              <a:rPr kumimoji="0" lang="en-US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map naturally into nested objects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87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85355D8DB69F340A2534967D577EAB6" ma:contentTypeVersion="11" ma:contentTypeDescription="Creare un nuovo documento." ma:contentTypeScope="" ma:versionID="ace43bf6a4974d2ceaaaa0b491e341ab">
  <xsd:schema xmlns:xsd="http://www.w3.org/2001/XMLSchema" xmlns:xs="http://www.w3.org/2001/XMLSchema" xmlns:p="http://schemas.microsoft.com/office/2006/metadata/properties" xmlns:ns3="3439abdc-987e-4d41-ba7c-db3210db329a" targetNamespace="http://schemas.microsoft.com/office/2006/metadata/properties" ma:root="true" ma:fieldsID="61a853be125f3d4a4010a74a519de5e6" ns3:_="">
    <xsd:import namespace="3439abdc-987e-4d41-ba7c-db3210db329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9abdc-987e-4d41-ba7c-db3210db329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39abdc-987e-4d41-ba7c-db3210db329a" xsi:nil="true"/>
  </documentManagement>
</p:properties>
</file>

<file path=customXml/itemProps1.xml><?xml version="1.0" encoding="utf-8"?>
<ds:datastoreItem xmlns:ds="http://schemas.openxmlformats.org/officeDocument/2006/customXml" ds:itemID="{545E8E70-7239-43DC-92DC-A1A084C7FD3E}">
  <ds:schemaRefs>
    <ds:schemaRef ds:uri="3439abdc-987e-4d41-ba7c-db3210db32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9E230E-09A8-45FF-AAFD-2F1C64BA42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2F766-EAC8-469D-8FAD-1F72B102129D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3439abdc-987e-4d41-ba7c-db3210db329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Gruppo A1 seconda revisione</Template>
  <TotalTime>0</TotalTime>
  <Words>873</Words>
  <Application>Microsoft Office PowerPoint</Application>
  <PresentationFormat>Widescreen</PresentationFormat>
  <Paragraphs>151</Paragraphs>
  <Slides>24</Slides>
  <Notes>24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Courier New</vt:lpstr>
      <vt:lpstr>Franklin Gothic Demi</vt:lpstr>
      <vt:lpstr>Noto Sans</vt:lpstr>
      <vt:lpstr>Wingdings</vt:lpstr>
      <vt:lpstr>Tema di Office</vt:lpstr>
      <vt:lpstr>Oggetto shell Packager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MORELLI VALERIO</dc:creator>
  <cp:lastModifiedBy>MORELLI VALERIO</cp:lastModifiedBy>
  <cp:revision>2</cp:revision>
  <dcterms:created xsi:type="dcterms:W3CDTF">2025-03-10T09:21:47Z</dcterms:created>
  <dcterms:modified xsi:type="dcterms:W3CDTF">2025-09-10T10:33:59Z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0x010100885355D8DB69F340A2534967D577EAB6</vt:lpwstr>
  </property>
</Properties>
</file>